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75" r:id="rId4"/>
    <p:sldId id="268" r:id="rId5"/>
    <p:sldId id="270" r:id="rId6"/>
    <p:sldId id="258" r:id="rId7"/>
    <p:sldId id="264" r:id="rId8"/>
    <p:sldId id="266" r:id="rId9"/>
    <p:sldId id="259" r:id="rId10"/>
    <p:sldId id="260" r:id="rId11"/>
    <p:sldId id="262" r:id="rId12"/>
    <p:sldId id="261" r:id="rId13"/>
    <p:sldId id="267" r:id="rId14"/>
    <p:sldId id="269" r:id="rId15"/>
    <p:sldId id="271" r:id="rId16"/>
    <p:sldId id="273" r:id="rId17"/>
    <p:sldId id="274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133" userDrawn="1">
          <p15:clr>
            <a:srgbClr val="A4A3A4"/>
          </p15:clr>
        </p15:guide>
        <p15:guide id="2" pos="5677" userDrawn="1">
          <p15:clr>
            <a:srgbClr val="A4A3A4"/>
          </p15:clr>
        </p15:guide>
        <p15:guide id="3" pos="3840" userDrawn="1">
          <p15:clr>
            <a:srgbClr val="A4A3A4"/>
          </p15:clr>
        </p15:guide>
        <p15:guide id="4" orient="horz" pos="127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07"/>
  </p:normalViewPr>
  <p:slideViewPr>
    <p:cSldViewPr snapToGrid="0" snapToObjects="1" showGuides="1">
      <p:cViewPr>
        <p:scale>
          <a:sx n="47" d="100"/>
          <a:sy n="47" d="100"/>
        </p:scale>
        <p:origin x="1240" y="976"/>
      </p:cViewPr>
      <p:guideLst>
        <p:guide orient="horz" pos="4133"/>
        <p:guide pos="5677"/>
        <p:guide pos="3840"/>
        <p:guide orient="horz" pos="127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1D43E-08C9-884A-B7F8-EAF67F3583EF}" type="datetimeFigureOut">
              <a:rPr lang="en-US" smtClean="0"/>
              <a:t>6/1/20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C4F63-5EAE-5B41-A63F-AE0930E9FC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36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1D43E-08C9-884A-B7F8-EAF67F3583EF}" type="datetimeFigureOut">
              <a:rPr lang="en-US" smtClean="0"/>
              <a:t>6/1/20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C4F63-5EAE-5B41-A63F-AE0930E9FC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8106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1D43E-08C9-884A-B7F8-EAF67F3583EF}" type="datetimeFigureOut">
              <a:rPr lang="en-US" smtClean="0"/>
              <a:t>6/1/20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C4F63-5EAE-5B41-A63F-AE0930E9FC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2853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1D43E-08C9-884A-B7F8-EAF67F3583EF}" type="datetimeFigureOut">
              <a:rPr lang="en-US" smtClean="0"/>
              <a:t>6/1/20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C4F63-5EAE-5B41-A63F-AE0930E9FC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3979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1D43E-08C9-884A-B7F8-EAF67F3583EF}" type="datetimeFigureOut">
              <a:rPr lang="en-US" smtClean="0"/>
              <a:t>6/1/20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C4F63-5EAE-5B41-A63F-AE0930E9FC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329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1D43E-08C9-884A-B7F8-EAF67F3583EF}" type="datetimeFigureOut">
              <a:rPr lang="en-US" smtClean="0"/>
              <a:t>6/1/20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C4F63-5EAE-5B41-A63F-AE0930E9FC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4282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1D43E-08C9-884A-B7F8-EAF67F3583EF}" type="datetimeFigureOut">
              <a:rPr lang="en-US" smtClean="0"/>
              <a:t>6/1/20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C4F63-5EAE-5B41-A63F-AE0930E9FC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9287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1D43E-08C9-884A-B7F8-EAF67F3583EF}" type="datetimeFigureOut">
              <a:rPr lang="en-US" smtClean="0"/>
              <a:t>6/1/20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C4F63-5EAE-5B41-A63F-AE0930E9FC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9977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1D43E-08C9-884A-B7F8-EAF67F3583EF}" type="datetimeFigureOut">
              <a:rPr lang="en-US" smtClean="0"/>
              <a:t>6/1/20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C4F63-5EAE-5B41-A63F-AE0930E9FC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6658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1D43E-08C9-884A-B7F8-EAF67F3583EF}" type="datetimeFigureOut">
              <a:rPr lang="en-US" smtClean="0"/>
              <a:t>6/1/20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C4F63-5EAE-5B41-A63F-AE0930E9FC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9782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1D43E-08C9-884A-B7F8-EAF67F3583EF}" type="datetimeFigureOut">
              <a:rPr lang="en-US" smtClean="0"/>
              <a:t>6/1/20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C4F63-5EAE-5B41-A63F-AE0930E9FC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075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51D43E-08C9-884A-B7F8-EAF67F3583EF}" type="datetimeFigureOut">
              <a:rPr lang="en-US" smtClean="0"/>
              <a:t>6/1/20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8C4F63-5EAE-5B41-A63F-AE0930E9FC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5237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4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3072984" y="88892"/>
            <a:ext cx="8979107" cy="6258785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Recurrent Inductive Bias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Can we Transfer it?</a:t>
            </a:r>
            <a:endParaRPr lang="en-US" sz="3600" dirty="0"/>
          </a:p>
        </p:txBody>
      </p:sp>
      <p:sp>
        <p:nvSpPr>
          <p:cNvPr id="4" name="TextBox 3"/>
          <p:cNvSpPr txBox="1"/>
          <p:nvPr/>
        </p:nvSpPr>
        <p:spPr>
          <a:xfrm>
            <a:off x="1733860" y="4703544"/>
            <a:ext cx="87542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contents of this presentation is from our paper on ”Transferring Inductive Biases through Knowledge Distillation” which is currently under submission!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9049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Examining the Sources of Recurrent Inductive Bias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786" y="1690688"/>
            <a:ext cx="9810427" cy="4782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999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1"/>
            <a:r>
              <a:rPr lang="en-US" sz="4000" dirty="0" smtClean="0">
                <a:latin typeface="+mn-lt"/>
              </a:rPr>
              <a:t>Examining the Sources of </a:t>
            </a:r>
            <a:r>
              <a:rPr lang="en-US" sz="4000" dirty="0" smtClean="0">
                <a:latin typeface="+mn-lt"/>
              </a:rPr>
              <a:t>Recurrent Inductive Bias</a:t>
            </a:r>
            <a:endParaRPr lang="en-US" sz="4000" dirty="0">
              <a:latin typeface="+mn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792" y="1748195"/>
            <a:ext cx="5310539" cy="495592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3404" y="1782501"/>
            <a:ext cx="5274865" cy="4955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4803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+mn-lt"/>
                <a:ea typeface="Garamond" charset="0"/>
                <a:cs typeface="Garamond" charset="0"/>
              </a:rPr>
              <a:t>Distilling Inductive Biases</a:t>
            </a:r>
            <a:endParaRPr lang="en-US" sz="4000" dirty="0">
              <a:latin typeface="+mn-lt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1000077" y="1844298"/>
            <a:ext cx="9399562" cy="4650864"/>
            <a:chOff x="465826" y="1027906"/>
            <a:chExt cx="11260348" cy="5571573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5826" y="1690688"/>
              <a:ext cx="8436634" cy="3814133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36558" y="5066762"/>
              <a:ext cx="2995765" cy="1532717"/>
            </a:xfrm>
            <a:prstGeom prst="rect">
              <a:avLst/>
            </a:prstGeom>
            <a:ln w="28575">
              <a:solidFill>
                <a:schemeClr val="bg1">
                  <a:lumMod val="50000"/>
                </a:schemeClr>
              </a:solidFill>
              <a:prstDash val="dash"/>
            </a:ln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886358" y="1027906"/>
              <a:ext cx="3839816" cy="741782"/>
            </a:xfrm>
            <a:prstGeom prst="rect">
              <a:avLst/>
            </a:prstGeom>
            <a:ln w="28575">
              <a:solidFill>
                <a:schemeClr val="bg1">
                  <a:lumMod val="50000"/>
                </a:schemeClr>
              </a:solidFill>
              <a:prstDash val="dash"/>
            </a:ln>
          </p:spPr>
        </p:pic>
        <p:cxnSp>
          <p:nvCxnSpPr>
            <p:cNvPr id="8" name="Curved Connector 7"/>
            <p:cNvCxnSpPr>
              <a:endCxn id="7" idx="2"/>
            </p:cNvCxnSpPr>
            <p:nvPr/>
          </p:nvCxnSpPr>
          <p:spPr>
            <a:xfrm rot="5400000" flipH="1" flipV="1">
              <a:off x="8858981" y="1813168"/>
              <a:ext cx="990765" cy="903806"/>
            </a:xfrm>
            <a:prstGeom prst="curvedConnector3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urved Connector 8"/>
            <p:cNvCxnSpPr>
              <a:endCxn id="6" idx="3"/>
            </p:cNvCxnSpPr>
            <p:nvPr/>
          </p:nvCxnSpPr>
          <p:spPr>
            <a:xfrm rot="5400000">
              <a:off x="4830560" y="4728707"/>
              <a:ext cx="1606178" cy="602651"/>
            </a:xfrm>
            <a:prstGeom prst="curvedConnector2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149923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4425" y="1690688"/>
            <a:ext cx="7783150" cy="4866014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+mn-lt"/>
                <a:ea typeface="Garamond" charset="0"/>
                <a:cs typeface="Garamond" charset="0"/>
              </a:rPr>
              <a:t>Distilling Inductive Biases</a:t>
            </a:r>
            <a:endParaRPr lang="en-US" sz="4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495813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1"/>
            <a:r>
              <a:rPr lang="en-US" sz="4000" dirty="0" smtClean="0">
                <a:latin typeface="+mn-lt"/>
                <a:ea typeface="Garamond" charset="0"/>
                <a:cs typeface="Garamond" charset="0"/>
              </a:rPr>
              <a:t>Distilling the Recurrent Inductive Bias</a:t>
            </a:r>
            <a:endParaRPr lang="en-US" sz="4000" dirty="0">
              <a:latin typeface="+mn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2476404"/>
            <a:ext cx="11353800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981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+mn-lt"/>
                <a:ea typeface="Garamond" charset="0"/>
                <a:cs typeface="Garamond" charset="0"/>
              </a:rPr>
              <a:t>Distilling the Recurrent Inductive Bias</a:t>
            </a:r>
            <a:endParaRPr lang="en-US" sz="4000" dirty="0">
              <a:latin typeface="+mn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1807" y="1844181"/>
            <a:ext cx="6588385" cy="4483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0378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+mn-lt"/>
                <a:ea typeface="Garamond" charset="0"/>
                <a:cs typeface="Garamond" charset="0"/>
              </a:rPr>
              <a:t>Effect of Distillation on the Internal Representations</a:t>
            </a:r>
            <a:endParaRPr lang="en-US" sz="4000" dirty="0">
              <a:latin typeface="+mn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50000" b="15105"/>
          <a:stretch/>
        </p:blipFill>
        <p:spPr>
          <a:xfrm>
            <a:off x="2971800" y="1690688"/>
            <a:ext cx="6248400" cy="355932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321245" y="5250012"/>
            <a:ext cx="55495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ambria Math" charset="0"/>
                <a:ea typeface="Cambria Math" charset="0"/>
                <a:cs typeface="Cambria Math" charset="0"/>
              </a:rPr>
              <a:t>Similarity of the models after convergence when they are trained independently or through distillation.</a:t>
            </a:r>
            <a:endParaRPr lang="en-US" dirty="0">
              <a:latin typeface="Cambria Math" charset="0"/>
              <a:ea typeface="Cambria Math" charset="0"/>
              <a:cs typeface="Cambria Math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59263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+mn-lt"/>
              </a:rPr>
              <a:t>To conclude</a:t>
            </a:r>
            <a:r>
              <a:rPr lang="mr-IN" sz="4000" dirty="0" smtClean="0">
                <a:latin typeface="+mn-lt"/>
              </a:rPr>
              <a:t>…</a:t>
            </a:r>
            <a:endParaRPr lang="en-US" sz="4000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our previous research, we found some evidence that the representations obtained from RNNs is more similar to human brain activity patterns</a:t>
            </a:r>
            <a:r>
              <a:rPr lang="fa-IR" dirty="0" smtClean="0"/>
              <a:t> </a:t>
            </a:r>
            <a:r>
              <a:rPr lang="en-US" dirty="0" smtClean="0"/>
              <a:t>compared to Transformers!</a:t>
            </a:r>
          </a:p>
          <a:p>
            <a:r>
              <a:rPr lang="en-US" dirty="0" smtClean="0"/>
              <a:t>We speculated that this is because of the recurrent inductive bias!</a:t>
            </a:r>
          </a:p>
          <a:p>
            <a:r>
              <a:rPr lang="en-US" dirty="0" smtClean="0"/>
              <a:t>Here, we show that the effect of inductive bias transfers through distillation!</a:t>
            </a:r>
          </a:p>
          <a:p>
            <a:r>
              <a:rPr lang="en-US" dirty="0" smtClean="0"/>
              <a:t>Now, to confirm the cognitively relevancy of the inductive bias of RNN in the previous study, we  can see if</a:t>
            </a:r>
            <a:r>
              <a:rPr lang="mr-IN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14361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/>
          <p:cNvSpPr/>
          <p:nvPr/>
        </p:nvSpPr>
        <p:spPr>
          <a:xfrm>
            <a:off x="6096000" y="1546439"/>
            <a:ext cx="5837695" cy="477687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+mn-lt"/>
              </a:rPr>
              <a:t>Inductive Bias</a:t>
            </a:r>
            <a:endParaRPr lang="en-US" sz="4000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020454" cy="4351338"/>
          </a:xfrm>
        </p:spPr>
        <p:txBody>
          <a:bodyPr>
            <a:normAutofit fontScale="85000" lnSpcReduction="20000"/>
          </a:bodyPr>
          <a:lstStyle/>
          <a:p>
            <a:endParaRPr lang="en-US" sz="2400" dirty="0" smtClean="0">
              <a:latin typeface="+mj-lt"/>
            </a:endParaRPr>
          </a:p>
          <a:p>
            <a:r>
              <a:rPr lang="en-US" sz="2400" dirty="0">
                <a:latin typeface="+mj-lt"/>
              </a:rPr>
              <a:t>All models generalize </a:t>
            </a:r>
          </a:p>
          <a:p>
            <a:pPr lvl="1"/>
            <a:r>
              <a:rPr lang="en-US" sz="2000" dirty="0">
                <a:latin typeface="+mj-lt"/>
              </a:rPr>
              <a:t>The set of assumptions that determine the generalization behavior of a learning algorithm!</a:t>
            </a:r>
          </a:p>
          <a:p>
            <a:endParaRPr lang="en-US" sz="2400" dirty="0" smtClean="0">
              <a:latin typeface="+mj-lt"/>
            </a:endParaRPr>
          </a:p>
          <a:p>
            <a:r>
              <a:rPr lang="en-US" sz="2400" dirty="0" smtClean="0">
                <a:latin typeface="+mj-lt"/>
              </a:rPr>
              <a:t>Any bias that is not coming from data</a:t>
            </a:r>
          </a:p>
          <a:p>
            <a:pPr lvl="1"/>
            <a:r>
              <a:rPr lang="en-US" sz="2000" dirty="0" smtClean="0">
                <a:latin typeface="+mj-lt"/>
              </a:rPr>
              <a:t>Architectural choices,</a:t>
            </a:r>
          </a:p>
          <a:p>
            <a:pPr lvl="1"/>
            <a:r>
              <a:rPr lang="en-US" sz="2000" dirty="0" smtClean="0">
                <a:latin typeface="+mj-lt"/>
              </a:rPr>
              <a:t>Optimization algorithms,</a:t>
            </a:r>
          </a:p>
          <a:p>
            <a:pPr lvl="1"/>
            <a:r>
              <a:rPr lang="en-US" sz="2000" dirty="0" smtClean="0">
                <a:latin typeface="+mj-lt"/>
              </a:rPr>
              <a:t>Curriculum strategies</a:t>
            </a:r>
          </a:p>
          <a:p>
            <a:pPr lvl="1"/>
            <a:r>
              <a:rPr lang="en-US" sz="2000" dirty="0" smtClean="0">
                <a:latin typeface="+mj-lt"/>
              </a:rPr>
              <a:t>Objective, Regularizations, etc.</a:t>
            </a:r>
          </a:p>
          <a:p>
            <a:endParaRPr lang="en-US" sz="2400" dirty="0" smtClean="0">
              <a:latin typeface="+mj-lt"/>
            </a:endParaRPr>
          </a:p>
          <a:p>
            <a:r>
              <a:rPr lang="en-US" sz="2400" dirty="0" smtClean="0">
                <a:latin typeface="+mj-lt"/>
              </a:rPr>
              <a:t>Why do we care about inductive biases?</a:t>
            </a:r>
          </a:p>
          <a:p>
            <a:pPr lvl="1"/>
            <a:r>
              <a:rPr lang="en-US" sz="2000" dirty="0" smtClean="0">
                <a:latin typeface="+mj-lt"/>
              </a:rPr>
              <a:t>From the cognitive modelling perspective</a:t>
            </a:r>
          </a:p>
          <a:p>
            <a:pPr lvl="1"/>
            <a:r>
              <a:rPr lang="en-US" sz="2000" dirty="0" smtClean="0">
                <a:latin typeface="+mj-lt"/>
              </a:rPr>
              <a:t>They are essential when data or computation is limited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t="11808"/>
          <a:stretch/>
        </p:blipFill>
        <p:spPr>
          <a:xfrm>
            <a:off x="6090838" y="1670424"/>
            <a:ext cx="5762911" cy="3366526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6493617" y="5346621"/>
            <a:ext cx="50688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From the blog post for the paper ``Does syntax need to grow on trees? Sources of hierarchical inductive bias in sequence-to-sequence networks’’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15695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259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Inductive Bias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4582" y="1431738"/>
            <a:ext cx="8262835" cy="5165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50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1"/>
            <a:r>
              <a:rPr lang="en-US" sz="4000" dirty="0">
                <a:latin typeface="+mn-lt"/>
              </a:rPr>
              <a:t>Inductive Bias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6387" y="2217565"/>
            <a:ext cx="8799226" cy="4040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613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+mn-lt"/>
              </a:rPr>
              <a:t>Recurrent Inductive Bias</a:t>
            </a:r>
            <a:endParaRPr lang="en-US" sz="4000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012051" cy="4351338"/>
          </a:xfrm>
        </p:spPr>
        <p:txBody>
          <a:bodyPr/>
          <a:lstStyle/>
          <a:p>
            <a:r>
              <a:rPr lang="en-US" dirty="0"/>
              <a:t>The inductive bias of RNNs is often referred to as the </a:t>
            </a:r>
            <a:r>
              <a:rPr lang="en-US" b="1" dirty="0"/>
              <a:t>recurrent inductive bias</a:t>
            </a:r>
            <a:r>
              <a:rPr lang="en-US" dirty="0" smtClean="0"/>
              <a:t>.</a:t>
            </a:r>
          </a:p>
          <a:p>
            <a:r>
              <a:rPr lang="en-US" dirty="0" smtClean="0"/>
              <a:t>It is shown that the recurrent inductive biases of RNNs helps them learn the </a:t>
            </a:r>
            <a:r>
              <a:rPr lang="en-US" b="1" dirty="0" smtClean="0"/>
              <a:t>hierarchical (linguistic) structures</a:t>
            </a:r>
            <a:r>
              <a:rPr lang="en-US" dirty="0" smtClean="0"/>
              <a:t> in the inputs.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9245" y="2154264"/>
            <a:ext cx="4224555" cy="2944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3783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Recurrent Inductive Bias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 smtClean="0"/>
              <a:t>A task to assess the ability of models to capture hierarchical structures in language:</a:t>
            </a:r>
          </a:p>
          <a:p>
            <a:pPr lvl="1"/>
            <a:r>
              <a:rPr lang="en-US" dirty="0" smtClean="0"/>
              <a:t>Subject-verb agreement task of (</a:t>
            </a:r>
            <a:r>
              <a:rPr lang="en-US" dirty="0" err="1" smtClean="0"/>
              <a:t>Linzen</a:t>
            </a:r>
            <a:r>
              <a:rPr lang="en-US" dirty="0" smtClean="0"/>
              <a:t> et al. 2016)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4105" y="3643385"/>
            <a:ext cx="9129010" cy="2215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3572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sz="4000" dirty="0" smtClean="0">
                <a:latin typeface="+mn-lt"/>
              </a:rPr>
              <a:t>On the Importance of Recurrent Inductive Bias in Capturing Hierarchical Structure in Language</a:t>
            </a:r>
            <a:endParaRPr lang="en-US" sz="4000" dirty="0">
              <a:latin typeface="+mn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0445" y="1760479"/>
            <a:ext cx="8151109" cy="5097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357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+mn-lt"/>
              </a:rPr>
              <a:t>What is Recurrent Inductive Bias?</a:t>
            </a:r>
            <a:endParaRPr lang="en-US" sz="4000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b="1" dirty="0" smtClean="0"/>
              <a:t>The </a:t>
            </a:r>
            <a:r>
              <a:rPr lang="en-US" b="1" dirty="0"/>
              <a:t>sequential processing of the input</a:t>
            </a:r>
            <a:r>
              <a:rPr lang="en-US" dirty="0"/>
              <a:t>: There is an inherent notion of order in the architecture that forces the model to access next tokens in the input one by one</a:t>
            </a:r>
            <a:r>
              <a:rPr lang="en-US" dirty="0" smtClean="0"/>
              <a:t>.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No direct access to the past tokens</a:t>
            </a:r>
            <a:r>
              <a:rPr lang="en-US" dirty="0"/>
              <a:t>: The model has to compress all the information from past tokens in a hidden state/memory, which is accessible when processing the next token</a:t>
            </a:r>
            <a:r>
              <a:rPr lang="en-US" dirty="0" smtClean="0"/>
              <a:t>.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Recursion</a:t>
            </a:r>
            <a:r>
              <a:rPr lang="en-US" dirty="0"/>
              <a:t>: The model recursively applies the same function on the varying input at every time step.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0413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8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8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641</TotalTime>
  <Words>342</Words>
  <Application>Microsoft Macintosh PowerPoint</Application>
  <PresentationFormat>Widescreen</PresentationFormat>
  <Paragraphs>46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Calibri</vt:lpstr>
      <vt:lpstr>Calibri Light</vt:lpstr>
      <vt:lpstr>Cambria Math</vt:lpstr>
      <vt:lpstr>Garamond</vt:lpstr>
      <vt:lpstr>Mangal</vt:lpstr>
      <vt:lpstr>Arial</vt:lpstr>
      <vt:lpstr>Office Theme</vt:lpstr>
      <vt:lpstr>Recurrent Inductive Bias</vt:lpstr>
      <vt:lpstr>Inductive Bias</vt:lpstr>
      <vt:lpstr>PowerPoint Presentation</vt:lpstr>
      <vt:lpstr>Inductive Bias</vt:lpstr>
      <vt:lpstr>Inductive Bias</vt:lpstr>
      <vt:lpstr>Recurrent Inductive Bias</vt:lpstr>
      <vt:lpstr>Recurrent Inductive Bias</vt:lpstr>
      <vt:lpstr>On the Importance of Recurrent Inductive Bias in Capturing Hierarchical Structure in Language</vt:lpstr>
      <vt:lpstr>What is Recurrent Inductive Bias?</vt:lpstr>
      <vt:lpstr>Examining the Sources of Recurrent Inductive Bias</vt:lpstr>
      <vt:lpstr>Examining the Sources of Recurrent Inductive Bias</vt:lpstr>
      <vt:lpstr>Distilling Inductive Biases</vt:lpstr>
      <vt:lpstr>Distilling Inductive Biases</vt:lpstr>
      <vt:lpstr>Distilling the Recurrent Inductive Bias</vt:lpstr>
      <vt:lpstr>Distilling the Recurrent Inductive Bias</vt:lpstr>
      <vt:lpstr>Effect of Distillation on the Internal Representations</vt:lpstr>
      <vt:lpstr>To conclude…</vt:lpstr>
    </vt:vector>
  </TitlesOfParts>
  <Company/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Recurrent Inductive Bias</dc:title>
  <dc:creator>Microsoft Office User</dc:creator>
  <cp:lastModifiedBy>Microsoft Office User</cp:lastModifiedBy>
  <cp:revision>20</cp:revision>
  <dcterms:created xsi:type="dcterms:W3CDTF">2020-06-01T10:47:34Z</dcterms:created>
  <dcterms:modified xsi:type="dcterms:W3CDTF">2020-06-01T21:29:15Z</dcterms:modified>
</cp:coreProperties>
</file>